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86" d="100"/>
          <a:sy n="86" d="100"/>
        </p:scale>
        <p:origin x="-154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6"/>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9"/>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1"/>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11.01.2021</a:t>
            </a:fld>
            <a:endParaRPr lang="tr-TR"/>
          </a:p>
        </p:txBody>
      </p:sp>
      <p:sp>
        <p:nvSpPr>
          <p:cNvPr id="5" name="4 Altbilgi Yer Tutucusu"/>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youtube.com/watch?v=Tk92zXEzc-o"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s://www.youtube.com/watch?v=tVOSSbPaFwE"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rli5UYty7IA" TargetMode="External"/><Relationship Id="rId2" Type="http://schemas.openxmlformats.org/officeDocument/2006/relationships/hyperlink" Target="https://www.youtube.com/watch?v=bUyoY1RjTWs"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liveworksheets.com/ph1399110vp" TargetMode="Externa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1D-o3-PC02Y"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liveworksheets.com/fj1307546vz"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ZaEA1D7htuk" TargetMode="External"/><Relationship Id="rId2" Type="http://schemas.openxmlformats.org/officeDocument/2006/relationships/hyperlink" Target="https://www.youtube.com/watch?v=G2_jen23Kfk" TargetMode="Externa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s://www.liveworksheets.com/xa1454503ah"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ra82smHyD-c" TargetMode="External"/><Relationship Id="rId2" Type="http://schemas.openxmlformats.org/officeDocument/2006/relationships/image" Target="../media/image8.jpeg"/><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hyperlink" Target="https://www.liveworksheets.com/uj1261399g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BIVt22AQJaA" TargetMode="External"/><Relationship Id="rId2" Type="http://schemas.openxmlformats.org/officeDocument/2006/relationships/image" Target="../media/image10.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34682"/>
          </a:xfrm>
        </p:spPr>
        <p:txBody>
          <a:bodyPr>
            <a:normAutofit/>
          </a:bodyPr>
          <a:lstStyle/>
          <a:p>
            <a:r>
              <a:rPr lang="tr-TR" sz="8800" dirty="0"/>
              <a:t>4 – 8 </a:t>
            </a:r>
            <a:br>
              <a:rPr lang="tr-TR" sz="8800" dirty="0"/>
            </a:br>
            <a:r>
              <a:rPr lang="tr-TR" sz="8800" dirty="0"/>
              <a:t>OCAK</a:t>
            </a:r>
            <a:br>
              <a:rPr lang="tr-TR" sz="8800" dirty="0"/>
            </a:br>
            <a:r>
              <a:rPr lang="tr-TR" sz="8800" dirty="0"/>
              <a:t>2021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72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9"/>
            <a:ext cx="8229600" cy="850106"/>
          </a:xfrm>
        </p:spPr>
        <p:txBody>
          <a:bodyPr>
            <a:normAutofit/>
          </a:bodyPr>
          <a:lstStyle/>
          <a:p>
            <a:r>
              <a:rPr lang="tr-TR" sz="3600" dirty="0"/>
              <a:t>8 Ocak Cuma</a:t>
            </a:r>
          </a:p>
        </p:txBody>
      </p:sp>
      <p:sp>
        <p:nvSpPr>
          <p:cNvPr id="3" name="2 İçerik Yer Tutucusu"/>
          <p:cNvSpPr>
            <a:spLocks noGrp="1"/>
          </p:cNvSpPr>
          <p:nvPr>
            <p:ph sz="half" idx="1"/>
          </p:nvPr>
        </p:nvSpPr>
        <p:spPr>
          <a:xfrm>
            <a:off x="457200" y="1196753"/>
            <a:ext cx="4038600" cy="4929411"/>
          </a:xfrm>
        </p:spPr>
        <p:txBody>
          <a:bodyPr>
            <a:normAutofit/>
          </a:bodyPr>
          <a:lstStyle/>
          <a:p>
            <a:r>
              <a:rPr lang="tr-TR" sz="1600" dirty="0"/>
              <a:t>Güne zinde başlamak için hareketli bir müzik eşliğinde sabah sporumuzu yapıyoruz.</a:t>
            </a:r>
          </a:p>
          <a:p>
            <a:r>
              <a:rPr lang="tr-TR" sz="1600" dirty="0">
                <a:hlinkClick r:id="rId2"/>
              </a:rPr>
              <a:t>https://www.youtube.com/watch?v=Tk92zXEzc-o</a:t>
            </a:r>
            <a:endParaRPr lang="tr-TR" sz="1600" dirty="0"/>
          </a:p>
          <a:p>
            <a:r>
              <a:rPr lang="tr-TR" sz="1600" dirty="0"/>
              <a:t>FEN VE SANAT ETKİNLİĞİ</a:t>
            </a:r>
          </a:p>
          <a:p>
            <a:r>
              <a:rPr lang="tr-TR" sz="1600" dirty="0"/>
              <a:t>Veli çocuğuna </a:t>
            </a:r>
            <a:r>
              <a:rPr lang="tr-TR" sz="1600" b="1" dirty="0"/>
              <a:t>hoşgörü</a:t>
            </a:r>
            <a:r>
              <a:rPr lang="tr-TR" sz="1600" dirty="0"/>
              <a:t> nedir diye sorar.Ardından hoşgörünün’’ ailemizde ya da dışarıda bulunan insanlara karşı anlayışlı olmak,sabırlı olmak onların duygu ve düşüncelerine karşı saygılı olmak demektir’’açıklamasını yaparak çocuğun düşüncelerini açıklamasını sağlar konu ile ilgili sohbet edilir. </a:t>
            </a:r>
          </a:p>
          <a:p>
            <a:r>
              <a:rPr lang="tr-TR" sz="1600" dirty="0"/>
              <a:t>Ardından veli çocuğunun göreceği yerlere kahverengi nesneler koyarak çocuğun dikkatini çeker.  Çocuğa bunun hangi renk olduğunu sorar ve doğada bu renkte olan varlıkları söylemesini ister.</a:t>
            </a:r>
          </a:p>
        </p:txBody>
      </p:sp>
      <p:sp>
        <p:nvSpPr>
          <p:cNvPr id="4" name="3 İçerik Yer Tutucusu"/>
          <p:cNvSpPr>
            <a:spLocks noGrp="1"/>
          </p:cNvSpPr>
          <p:nvPr>
            <p:ph sz="half" idx="2"/>
          </p:nvPr>
        </p:nvSpPr>
        <p:spPr>
          <a:xfrm>
            <a:off x="4648200" y="1196753"/>
            <a:ext cx="4038600" cy="4929411"/>
          </a:xfrm>
        </p:spPr>
        <p:txBody>
          <a:bodyPr>
            <a:normAutofit/>
          </a:bodyPr>
          <a:lstStyle/>
          <a:p>
            <a:r>
              <a:rPr lang="tr-TR" sz="1600" dirty="0"/>
              <a:t>Çocuğa parmak boyası yapmak ister misin diye sorulur. Evde sadece sarı, kırmızı ve mavi boyaların kaldığı söylenir. Bunlarla ne yapılabileceği sorulur. Çocuğun kağıdına az az bu boyalardan koyulur. Ve bu renkleri karıştırması istenir. Karışım sonunda ortaya çıkan farklı rengin adı sorulur. Ardından evde bulunan kağıt yada köpük tabak bu renge boyanır ve maymun etkinliği için hazırlanır. Boya kuruduktan sonra kahverengi karton ile maymunun elleri ve ayakları yapılır. </a:t>
            </a:r>
          </a:p>
        </p:txBody>
      </p:sp>
      <p:pic>
        <p:nvPicPr>
          <p:cNvPr id="22530" name="Picture 2" descr="C:\Users\Administrator\Desktop\okul-oncesi-maymun-sanat-etkinligi-15.jpg"/>
          <p:cNvPicPr>
            <a:picLocks noChangeAspect="1" noChangeArrowheads="1"/>
          </p:cNvPicPr>
          <p:nvPr/>
        </p:nvPicPr>
        <p:blipFill>
          <a:blip r:embed="rId3" cstate="print"/>
          <a:srcRect/>
          <a:stretch>
            <a:fillRect/>
          </a:stretch>
        </p:blipFill>
        <p:spPr bwMode="auto">
          <a:xfrm>
            <a:off x="6012161" y="4221088"/>
            <a:ext cx="1444595" cy="233238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72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3600" dirty="0"/>
              <a:t>8 Ocak Cuma</a:t>
            </a:r>
          </a:p>
        </p:txBody>
      </p:sp>
      <p:sp>
        <p:nvSpPr>
          <p:cNvPr id="3" name="2 İçerik Yer Tutucusu"/>
          <p:cNvSpPr>
            <a:spLocks noGrp="1"/>
          </p:cNvSpPr>
          <p:nvPr>
            <p:ph sz="half" idx="1"/>
          </p:nvPr>
        </p:nvSpPr>
        <p:spPr>
          <a:xfrm>
            <a:off x="457200" y="1196753"/>
            <a:ext cx="4038600" cy="4929411"/>
          </a:xfrm>
        </p:spPr>
        <p:txBody>
          <a:bodyPr>
            <a:normAutofit/>
          </a:bodyPr>
          <a:lstStyle/>
          <a:p>
            <a:r>
              <a:rPr lang="tr-TR" sz="1600" dirty="0"/>
              <a:t>TÜRKÇE-DİL-OYUN VE MÜZİK ETKİNLİĞİ</a:t>
            </a:r>
          </a:p>
          <a:p>
            <a:r>
              <a:rPr lang="tr-TR" sz="1600" dirty="0"/>
              <a:t>“Kahverengi” isimli tekerleme söylenir. Maymun kahverengi,</a:t>
            </a:r>
          </a:p>
          <a:p>
            <a:r>
              <a:rPr lang="tr-TR" sz="1600" dirty="0"/>
              <a:t>Sincap kahverengi,</a:t>
            </a:r>
          </a:p>
          <a:p>
            <a:r>
              <a:rPr lang="tr-TR" sz="1600" dirty="0"/>
              <a:t>Söyle bana başka neler kahverengi?</a:t>
            </a:r>
          </a:p>
          <a:p>
            <a:r>
              <a:rPr lang="tr-TR" sz="1600" dirty="0"/>
              <a:t>Kakaolar, çikolatalar, cevizler</a:t>
            </a:r>
          </a:p>
          <a:p>
            <a:r>
              <a:rPr lang="tr-TR" sz="1600" dirty="0"/>
              <a:t>Belki elbisende de var.</a:t>
            </a:r>
          </a:p>
          <a:p>
            <a:r>
              <a:rPr lang="tr-TR" sz="1600" dirty="0"/>
              <a:t>Kahverengi desenler.</a:t>
            </a:r>
          </a:p>
          <a:p>
            <a:r>
              <a:rPr lang="tr-TR" sz="1600" dirty="0"/>
              <a:t>“Hangi Hayvan” isimli oyun için uygun olan aile üyeleri salonda toplanır. Sayışma yoluyla bir kişi seçilir. Ve aklından bir hayvan ismi tutması istenir. Diğer bireyler ona sorular sorar. “Bu Hayvanın Rengi Ne?, Nerede Yaşar?, Ne Yer? Kaç Ayaklıdır? “ bu sorularla hani hayvan olduğunu bulmaya çalışırlar. Oyun bu şeklide devam eder. </a:t>
            </a:r>
          </a:p>
        </p:txBody>
      </p:sp>
      <p:sp>
        <p:nvSpPr>
          <p:cNvPr id="4" name="3 İçerik Yer Tutucusu"/>
          <p:cNvSpPr>
            <a:spLocks noGrp="1"/>
          </p:cNvSpPr>
          <p:nvPr>
            <p:ph sz="half" idx="2"/>
          </p:nvPr>
        </p:nvSpPr>
        <p:spPr>
          <a:xfrm>
            <a:off x="4648200" y="1268761"/>
            <a:ext cx="4038600" cy="4857403"/>
          </a:xfrm>
        </p:spPr>
        <p:txBody>
          <a:bodyPr>
            <a:normAutofit/>
          </a:bodyPr>
          <a:lstStyle/>
          <a:p>
            <a:r>
              <a:rPr lang="tr-TR" sz="1600" dirty="0"/>
              <a:t>Daha sonra “ Hayvanlar” isimli şarkı dinlenir ve birlikte söylenir. </a:t>
            </a:r>
          </a:p>
          <a:p>
            <a:r>
              <a:rPr lang="tr-TR" sz="1600" dirty="0">
                <a:hlinkClick r:id="rId2"/>
              </a:rPr>
              <a:t>https://www.youtube.com/watch?v=tVOSSbPaFwE</a:t>
            </a:r>
            <a:endParaRPr lang="tr-TR" sz="1600" dirty="0"/>
          </a:p>
          <a:p>
            <a:endParaRPr lang="tr-TR" sz="1600" dirty="0"/>
          </a:p>
        </p:txBody>
      </p:sp>
      <p:pic>
        <p:nvPicPr>
          <p:cNvPr id="23555" name="Picture 3" descr="C:\Users\Administrator\Desktop\indir.jfif"/>
          <p:cNvPicPr>
            <a:picLocks noChangeAspect="1" noChangeArrowheads="1"/>
          </p:cNvPicPr>
          <p:nvPr/>
        </p:nvPicPr>
        <p:blipFill>
          <a:blip r:embed="rId3" cstate="print"/>
          <a:srcRect/>
          <a:stretch>
            <a:fillRect/>
          </a:stretch>
        </p:blipFill>
        <p:spPr bwMode="auto">
          <a:xfrm>
            <a:off x="5436096" y="2780928"/>
            <a:ext cx="2571750" cy="25717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922114"/>
          </a:xfrm>
        </p:spPr>
        <p:txBody>
          <a:bodyPr>
            <a:normAutofit/>
          </a:bodyPr>
          <a:lstStyle/>
          <a:p>
            <a:r>
              <a:rPr lang="tr-TR" sz="3600" dirty="0"/>
              <a:t>4 Ocak Pazartesi</a:t>
            </a:r>
          </a:p>
        </p:txBody>
      </p:sp>
      <p:sp>
        <p:nvSpPr>
          <p:cNvPr id="3" name="2 Metin Yer Tutucusu"/>
          <p:cNvSpPr>
            <a:spLocks noGrp="1"/>
          </p:cNvSpPr>
          <p:nvPr>
            <p:ph type="body" idx="1"/>
          </p:nvPr>
        </p:nvSpPr>
        <p:spPr>
          <a:xfrm>
            <a:off x="467545" y="1268760"/>
            <a:ext cx="3706316" cy="1008112"/>
          </a:xfrm>
        </p:spPr>
        <p:txBody>
          <a:bodyPr>
            <a:normAutofit fontScale="25000" lnSpcReduction="20000"/>
          </a:bodyPr>
          <a:lstStyle/>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21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1600" dirty="0"/>
          </a:p>
          <a:p>
            <a:endParaRPr lang="tr-TR" sz="6400" dirty="0"/>
          </a:p>
          <a:p>
            <a:endParaRPr lang="tr-TR" sz="6400" dirty="0"/>
          </a:p>
          <a:p>
            <a:endParaRPr lang="tr-TR" sz="6400" dirty="0"/>
          </a:p>
          <a:p>
            <a:endParaRPr lang="tr-TR" sz="6400" dirty="0"/>
          </a:p>
          <a:p>
            <a:endParaRPr lang="tr-TR" sz="6400" dirty="0"/>
          </a:p>
          <a:p>
            <a:endParaRPr lang="tr-TR" sz="6400" dirty="0"/>
          </a:p>
          <a:p>
            <a:endParaRPr lang="tr-TR" sz="6400" dirty="0"/>
          </a:p>
          <a:p>
            <a:endParaRPr lang="tr-TR" sz="6400" dirty="0"/>
          </a:p>
          <a:p>
            <a:endParaRPr lang="tr-TR" sz="6400" dirty="0"/>
          </a:p>
          <a:p>
            <a:r>
              <a:rPr lang="tr-TR" sz="6400" dirty="0"/>
              <a:t>Güne sağlıklı ve enerjik başlamak için müzik eşliğinde sabah sporu yapılır.</a:t>
            </a:r>
          </a:p>
          <a:p>
            <a:r>
              <a:rPr lang="tr-TR" sz="6400" dirty="0">
                <a:hlinkClick r:id="rId2"/>
              </a:rPr>
              <a:t>https://www.youtube.com/watch?v=bUyoY1RjTWs</a:t>
            </a:r>
            <a:endParaRPr lang="tr-TR" sz="6400" dirty="0"/>
          </a:p>
          <a:p>
            <a:endParaRPr lang="tr-TR" sz="1600" dirty="0"/>
          </a:p>
          <a:p>
            <a:endParaRPr lang="tr-TR" sz="1600" dirty="0"/>
          </a:p>
        </p:txBody>
      </p:sp>
      <p:sp>
        <p:nvSpPr>
          <p:cNvPr id="4" name="3 İçerik Yer Tutucusu"/>
          <p:cNvSpPr>
            <a:spLocks noGrp="1"/>
          </p:cNvSpPr>
          <p:nvPr>
            <p:ph sz="half" idx="2"/>
          </p:nvPr>
        </p:nvSpPr>
        <p:spPr>
          <a:xfrm>
            <a:off x="467545" y="2420888"/>
            <a:ext cx="4040188" cy="3951288"/>
          </a:xfrm>
        </p:spPr>
        <p:txBody>
          <a:bodyPr>
            <a:normAutofit/>
          </a:bodyPr>
          <a:lstStyle/>
          <a:p>
            <a:r>
              <a:rPr lang="tr-TR" sz="1600" dirty="0"/>
              <a:t>ALAN GEZİSİ TÜRKÇE-DİL VE MÜZİK ETK.</a:t>
            </a:r>
          </a:p>
          <a:p>
            <a:r>
              <a:rPr lang="tr-TR" sz="1600" dirty="0"/>
              <a:t>Veli ve çocuk kışlık  kalın kıyafetlerini giyerek birlikte bahçeye çıkar. Kış mevsiminde doğada(ağaçlarda, bahçede, çiçeklerde) olan değişiklikler gözlemlenir. Eve dönüldüğünde eller yıkanır. Çocuğa geziyle ilgili sorular sorulur. Aralık, ocak ve şubat aylarının bu mevsimde olduğu anlatılarak sohbet edilir. </a:t>
            </a:r>
          </a:p>
          <a:p>
            <a:r>
              <a:rPr lang="tr-TR" sz="1600" dirty="0"/>
              <a:t>Ardından “Kardan Adama Ne Oldu?” isimli hikaye anlatılır.</a:t>
            </a:r>
          </a:p>
          <a:p>
            <a:r>
              <a:rPr lang="tr-TR" sz="1600" dirty="0"/>
              <a:t>Sonrada Kış Baba isimli şarkı dinlenir ve söylenir.</a:t>
            </a:r>
          </a:p>
          <a:p>
            <a:r>
              <a:rPr lang="tr-TR" sz="1600" dirty="0">
                <a:hlinkClick r:id="rId3"/>
              </a:rPr>
              <a:t>https://www.youtube.com/watch?v=rli5UYty7IA</a:t>
            </a:r>
            <a:endParaRPr lang="tr-TR" sz="1600" dirty="0"/>
          </a:p>
          <a:p>
            <a:endParaRPr lang="tr-TR" sz="1600" dirty="0"/>
          </a:p>
        </p:txBody>
      </p:sp>
      <p:sp>
        <p:nvSpPr>
          <p:cNvPr id="6" name="5 İçerik Yer Tutucusu"/>
          <p:cNvSpPr>
            <a:spLocks noGrp="1"/>
          </p:cNvSpPr>
          <p:nvPr>
            <p:ph sz="quarter" idx="4"/>
          </p:nvPr>
        </p:nvSpPr>
        <p:spPr>
          <a:xfrm>
            <a:off x="4644010" y="908720"/>
            <a:ext cx="4041775" cy="3951288"/>
          </a:xfrm>
        </p:spPr>
        <p:txBody>
          <a:bodyPr>
            <a:noAutofit/>
          </a:bodyPr>
          <a:lstStyle/>
          <a:p>
            <a:r>
              <a:rPr lang="tr-TR" sz="1200" i="1" dirty="0"/>
              <a:t>Munzur dağına yakın Ovacık köyünde, kışlar çok soğuk ve uzun geçerdi. Kış mevsiminde kar yağmaya başlayınca yerler karlarla kaplanır, altı ay kar yerden kalkmazdı. Kış mevsimi boyunca köyün çocukları kızak kayar, kartopu oynar, kardan adam yaparlardı. Bir gün köydeki çocuklar hep birlikte kocaman bir kardan adam yaptılar. Kardan adamı herkes çok beğendi. Şapkası, atkısı kırmızı renkteydi. Burnu havuçtan,</a:t>
            </a:r>
            <a:endParaRPr lang="tr-TR" sz="1200" dirty="0"/>
          </a:p>
          <a:p>
            <a:r>
              <a:rPr lang="tr-TR" sz="1200" i="1" dirty="0"/>
              <a:t>gözleri ise kömürdendi. Çocuklar kış bitene kadar kardan adamı bozmamaya karar verdiler. Akşam olunca tüm çocuklar evlerine dağılıyor, kardan adam köyün dışındaki tepede yapayalnız kalıyordu. Kardan adam geceleri çok sıkılıyordu. Gecenin bitip sabah olmasını dört gözle bekliyordu. Sabah olunca çocuklar tekrar</a:t>
            </a:r>
            <a:endParaRPr lang="tr-TR" sz="1200" dirty="0"/>
          </a:p>
          <a:p>
            <a:r>
              <a:rPr lang="tr-TR" sz="1200" i="1" dirty="0"/>
              <a:t>kardan adamın yanına geliyor, oyunlar oynuyorlardı. Kardan adam onları görünce sevinçten adeta gülüyordu.</a:t>
            </a:r>
            <a:endParaRPr lang="tr-TR" sz="1200" dirty="0"/>
          </a:p>
          <a:p>
            <a:r>
              <a:rPr lang="tr-TR" sz="1200" i="1" dirty="0"/>
              <a:t>Kardan adamın bu durumu Bahadır’ın dikkatini çekti. Kardan adamın yanına yaklaştı.</a:t>
            </a:r>
            <a:endParaRPr lang="tr-TR" sz="1200" dirty="0"/>
          </a:p>
          <a:p>
            <a:r>
              <a:rPr lang="tr-TR" sz="1200" i="1" dirty="0"/>
              <a:t>— Merhaba kardan adam, dedi.    </a:t>
            </a:r>
            <a:endParaRPr lang="tr-TR" sz="1200" dirty="0"/>
          </a:p>
          <a:p>
            <a:r>
              <a:rPr lang="tr-TR" sz="1200" i="1" dirty="0"/>
              <a:t>Kardan adam:</a:t>
            </a:r>
            <a:endParaRPr lang="tr-TR" sz="1200" dirty="0"/>
          </a:p>
          <a:p>
            <a:r>
              <a:rPr lang="tr-TR" sz="1200" i="1" dirty="0"/>
              <a:t>— Merhaba Bahadır. İyi ki geldiniz. Siz yokken ben çok sıkılıyorum.  </a:t>
            </a:r>
            <a:endParaRPr lang="tr-TR" sz="1200" dirty="0"/>
          </a:p>
          <a:p>
            <a:r>
              <a:rPr lang="tr-TR" sz="1200" i="1" dirty="0"/>
              <a:t>Bahadır:</a:t>
            </a:r>
            <a:endParaRPr lang="tr-TR" sz="1200" dirty="0"/>
          </a:p>
          <a:p>
            <a:r>
              <a:rPr lang="tr-TR" sz="1200" i="1" dirty="0"/>
              <a:t>— Üzülme sen, buluruz bir çaresini!” dedi.  Durumu arkadaşlarına anlattı.   </a:t>
            </a:r>
          </a:p>
          <a:p>
            <a:r>
              <a:rPr lang="tr-TR" sz="1200" i="1" dirty="0"/>
              <a:t>Hikayenin sonunu çocuğun tamamlaması istenir.</a:t>
            </a:r>
            <a:endParaRPr lang="tr-TR"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9"/>
            <a:ext cx="8229600" cy="850106"/>
          </a:xfrm>
        </p:spPr>
        <p:txBody>
          <a:bodyPr>
            <a:normAutofit/>
          </a:bodyPr>
          <a:lstStyle/>
          <a:p>
            <a:r>
              <a:rPr lang="tr-TR" sz="3200" dirty="0"/>
              <a:t>4 Ocak Pazartesi</a:t>
            </a:r>
          </a:p>
        </p:txBody>
      </p:sp>
      <p:sp>
        <p:nvSpPr>
          <p:cNvPr id="3" name="2 İçerik Yer Tutucusu"/>
          <p:cNvSpPr>
            <a:spLocks noGrp="1"/>
          </p:cNvSpPr>
          <p:nvPr>
            <p:ph sz="half" idx="1"/>
          </p:nvPr>
        </p:nvSpPr>
        <p:spPr>
          <a:xfrm>
            <a:off x="467544" y="1124745"/>
            <a:ext cx="4038600" cy="4525963"/>
          </a:xfrm>
        </p:spPr>
        <p:txBody>
          <a:bodyPr/>
          <a:lstStyle/>
          <a:p>
            <a:r>
              <a:rPr lang="tr-TR" dirty="0"/>
              <a:t>O</a:t>
            </a:r>
            <a:r>
              <a:rPr lang="tr-TR" sz="1800" dirty="0"/>
              <a:t>YUN OKUMA YAZMAYA HAZIRLIK</a:t>
            </a:r>
          </a:p>
          <a:p>
            <a:r>
              <a:rPr lang="tr-TR" sz="1800" dirty="0"/>
              <a:t>Sıcak-soğuk kavramıyla ilgili oyun için kurallar anlatılır. Sayışmayla bir ebe seçilir. Ebe odadan dışarı çıkınca bir nesne seçilir ve saklanır. Ebe içeri girer ve nesneyi arar. Ebe nesneye yaklaşınca bireyler “</a:t>
            </a:r>
            <a:r>
              <a:rPr lang="tr-TR" sz="1800" dirty="0" err="1"/>
              <a:t>sıcaaak</a:t>
            </a:r>
            <a:r>
              <a:rPr lang="tr-TR" sz="1800" dirty="0"/>
              <a:t>” diye bağırır. Ebe nesneden uzaklaşınca “</a:t>
            </a:r>
            <a:r>
              <a:rPr lang="tr-TR" sz="1800" dirty="0" err="1"/>
              <a:t>soğuuuk</a:t>
            </a:r>
            <a:r>
              <a:rPr lang="tr-TR" sz="1800" dirty="0"/>
              <a:t>” diye bağırırlar. Ebe nesneyi bulunca alkışlanır ve yeni bir ebe seçilir. </a:t>
            </a:r>
          </a:p>
          <a:p>
            <a:r>
              <a:rPr lang="tr-TR" sz="1800" dirty="0"/>
              <a:t> </a:t>
            </a:r>
          </a:p>
          <a:p>
            <a:endParaRPr lang="tr-TR" dirty="0"/>
          </a:p>
        </p:txBody>
      </p:sp>
      <p:sp>
        <p:nvSpPr>
          <p:cNvPr id="4" name="3 İçerik Yer Tutucusu"/>
          <p:cNvSpPr>
            <a:spLocks noGrp="1"/>
          </p:cNvSpPr>
          <p:nvPr>
            <p:ph sz="half" idx="2"/>
          </p:nvPr>
        </p:nvSpPr>
        <p:spPr>
          <a:xfrm>
            <a:off x="4644008" y="1268761"/>
            <a:ext cx="4038600" cy="4525963"/>
          </a:xfrm>
        </p:spPr>
        <p:txBody>
          <a:bodyPr>
            <a:normAutofit/>
          </a:bodyPr>
          <a:lstStyle/>
          <a:p>
            <a:r>
              <a:rPr lang="tr-TR" sz="1600" dirty="0"/>
              <a:t>Oyun sonunda sayı eşleştirme çalışması veli rehberliğinde yapılır.</a:t>
            </a:r>
          </a:p>
          <a:p>
            <a:r>
              <a:rPr lang="tr-TR" sz="1600" dirty="0">
                <a:hlinkClick r:id="rId2"/>
              </a:rPr>
              <a:t>https://www.liveworksheets.com/ph1399110vp</a:t>
            </a:r>
            <a:endParaRPr lang="tr-TR" sz="1600" dirty="0"/>
          </a:p>
          <a:p>
            <a:endParaRPr lang="tr-TR" sz="1600" dirty="0"/>
          </a:p>
          <a:p>
            <a:endParaRPr lang="tr-TR" sz="1600" dirty="0"/>
          </a:p>
        </p:txBody>
      </p:sp>
      <p:pic>
        <p:nvPicPr>
          <p:cNvPr id="15363" name="Picture 3" descr="C:\Users\Administrator\Desktop\a3934e3b67fbbc0e2d60be309f4166ed.jpg"/>
          <p:cNvPicPr>
            <a:picLocks noChangeAspect="1" noChangeArrowheads="1"/>
          </p:cNvPicPr>
          <p:nvPr/>
        </p:nvPicPr>
        <p:blipFill>
          <a:blip r:embed="rId3" cstate="print"/>
          <a:srcRect/>
          <a:stretch>
            <a:fillRect/>
          </a:stretch>
        </p:blipFill>
        <p:spPr bwMode="auto">
          <a:xfrm>
            <a:off x="899593" y="4581129"/>
            <a:ext cx="2956073" cy="2021954"/>
          </a:xfrm>
          <a:prstGeom prst="rect">
            <a:avLst/>
          </a:prstGeom>
          <a:noFill/>
        </p:spPr>
      </p:pic>
      <p:pic>
        <p:nvPicPr>
          <p:cNvPr id="15364" name="Picture 4" descr="C:\Users\Administrator\Desktop\maxresdefault.jpg"/>
          <p:cNvPicPr>
            <a:picLocks noChangeAspect="1" noChangeArrowheads="1"/>
          </p:cNvPicPr>
          <p:nvPr/>
        </p:nvPicPr>
        <p:blipFill>
          <a:blip r:embed="rId4" cstate="print"/>
          <a:srcRect/>
          <a:stretch>
            <a:fillRect/>
          </a:stretch>
        </p:blipFill>
        <p:spPr bwMode="auto">
          <a:xfrm>
            <a:off x="4716017" y="2852937"/>
            <a:ext cx="4047772" cy="227687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60000"/>
                <a:lumOff val="40000"/>
              </a:scheme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3600" dirty="0"/>
              <a:t>5 Ocak Salı</a:t>
            </a:r>
          </a:p>
        </p:txBody>
      </p:sp>
      <p:sp>
        <p:nvSpPr>
          <p:cNvPr id="3" name="2 İçerik Yer Tutucusu"/>
          <p:cNvSpPr>
            <a:spLocks noGrp="1"/>
          </p:cNvSpPr>
          <p:nvPr>
            <p:ph sz="half" idx="1"/>
          </p:nvPr>
        </p:nvSpPr>
        <p:spPr>
          <a:xfrm>
            <a:off x="395536" y="908721"/>
            <a:ext cx="4038600" cy="4525963"/>
          </a:xfrm>
        </p:spPr>
        <p:txBody>
          <a:bodyPr>
            <a:normAutofit/>
          </a:bodyPr>
          <a:lstStyle/>
          <a:p>
            <a:r>
              <a:rPr lang="tr-TR" sz="1600" dirty="0"/>
              <a:t>Güne  zinde ve sağlıklı başlamak için aile üyeleriyle birlikte müzik eşliğinde sabah sporu yapılır.</a:t>
            </a:r>
          </a:p>
          <a:p>
            <a:r>
              <a:rPr lang="tr-TR" sz="1600" dirty="0">
                <a:hlinkClick r:id="rId2"/>
              </a:rPr>
              <a:t>https://www.youtube.com/watch?v=1D-o3-PC02Y</a:t>
            </a:r>
            <a:endParaRPr lang="tr-TR" sz="1600" dirty="0"/>
          </a:p>
          <a:p>
            <a:r>
              <a:rPr lang="tr-TR" sz="1600" dirty="0"/>
              <a:t>FEN-TÜRKÇE DİL ETKİNLİĞİ</a:t>
            </a:r>
          </a:p>
          <a:p>
            <a:r>
              <a:rPr lang="tr-TR" sz="1600" dirty="0"/>
              <a:t>Çocukla kutuplarla ilgili sohbet edilir. “Dünyanın güneşi az gören iki bölgesi vardır. Bunlar; kuzey ve güney kutbu bölgesidir. Orası çok soğuk olur ve orada sadece penguenler, foklar ve kutup ayıları yaşar. Orada yaşayan insanlar ”</a:t>
            </a:r>
            <a:r>
              <a:rPr lang="tr-TR" sz="1600" dirty="0" err="1"/>
              <a:t>İglo</a:t>
            </a:r>
            <a:r>
              <a:rPr lang="tr-TR" sz="1600" dirty="0"/>
              <a:t>” denilen buzdan yapılan evlerde yaşar. Bu evlerin içi sıcak olur. “ Çocuğun penguen görselini incelemesi ve taklidini yapması istenir. Soğuk bölgelerde yaşayan hayvanların neden üşümediği sorulur,</a:t>
            </a:r>
          </a:p>
          <a:p>
            <a:endParaRPr lang="tr-TR" sz="1600" dirty="0"/>
          </a:p>
        </p:txBody>
      </p:sp>
      <p:sp>
        <p:nvSpPr>
          <p:cNvPr id="4" name="3 İçerik Yer Tutucusu"/>
          <p:cNvSpPr>
            <a:spLocks noGrp="1"/>
          </p:cNvSpPr>
          <p:nvPr>
            <p:ph sz="half" idx="2"/>
          </p:nvPr>
        </p:nvSpPr>
        <p:spPr>
          <a:xfrm>
            <a:off x="4572000" y="980728"/>
            <a:ext cx="4038600" cy="5616624"/>
          </a:xfrm>
        </p:spPr>
        <p:txBody>
          <a:bodyPr>
            <a:normAutofit/>
          </a:bodyPr>
          <a:lstStyle/>
          <a:p>
            <a:r>
              <a:rPr lang="tr-TR" sz="1600" dirty="0"/>
              <a:t>Konuyla ilgili deney yapılır.</a:t>
            </a:r>
          </a:p>
          <a:p>
            <a:r>
              <a:rPr lang="tr-TR" sz="1600" dirty="0"/>
              <a:t>Masaya içi su ve buz dolu bir kap koyulur. Çocuktan elini buzlu suya istenir ve üşüyüp üşümediği sorulur. Sonra çocuğun eline </a:t>
            </a:r>
            <a:r>
              <a:rPr lang="tr-TR" sz="1600" dirty="0" err="1"/>
              <a:t>latex</a:t>
            </a:r>
            <a:r>
              <a:rPr lang="tr-TR" sz="1600" dirty="0"/>
              <a:t> (plastik) eldiven giydirilir. Üzerine kalın bir şekilde katı yağ sürülür. Ardından elini tekrar suya sokması istenir. Ve üşüyüp üşümediği sorulur. Üşümemesinin sebebi açıklanır. Soğuk bölgelerde yaşayan hayvanların vücutlarının bu iklime uygun yaratıldıkları vücutlarındaki yağ tabakasının onları soğuktan koruduğu anlatılır. Ve bilmeceler sorulur.</a:t>
            </a:r>
          </a:p>
          <a:p>
            <a:r>
              <a:rPr lang="tr-TR" sz="1600" dirty="0"/>
              <a:t>Soğuğu severim, beyazdır tüylerim. (kutup ayısı)</a:t>
            </a:r>
          </a:p>
          <a:p>
            <a:r>
              <a:rPr lang="tr-TR" sz="1600" dirty="0"/>
              <a:t>Tombul gövdeliyim, sürünerek giderim, balığa benzerim. (fok balığı)</a:t>
            </a:r>
          </a:p>
          <a:p>
            <a:r>
              <a:rPr lang="tr-TR" sz="1600" dirty="0"/>
              <a:t>Paytak paytak sallanarak yürürüm kutuplarda yaşarım. (penguen)</a:t>
            </a:r>
          </a:p>
          <a:p>
            <a:endParaRPr lang="tr-TR" sz="1600" dirty="0"/>
          </a:p>
          <a:p>
            <a:endParaRPr lang="tr-TR" sz="1600" dirty="0"/>
          </a:p>
        </p:txBody>
      </p:sp>
      <p:pic>
        <p:nvPicPr>
          <p:cNvPr id="16386" name="Picture 2" descr="C:\Users\Administrator\Desktop\unnamed.jpg"/>
          <p:cNvPicPr>
            <a:picLocks noChangeAspect="1" noChangeArrowheads="1"/>
          </p:cNvPicPr>
          <p:nvPr/>
        </p:nvPicPr>
        <p:blipFill>
          <a:blip r:embed="rId3" cstate="print"/>
          <a:srcRect/>
          <a:stretch>
            <a:fillRect/>
          </a:stretch>
        </p:blipFill>
        <p:spPr bwMode="auto">
          <a:xfrm>
            <a:off x="1043608" y="5303609"/>
            <a:ext cx="2448272" cy="135802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a:t>5 Ocak Salı</a:t>
            </a:r>
          </a:p>
        </p:txBody>
      </p:sp>
      <p:sp>
        <p:nvSpPr>
          <p:cNvPr id="3" name="2 İçerik Yer Tutucusu"/>
          <p:cNvSpPr>
            <a:spLocks noGrp="1"/>
          </p:cNvSpPr>
          <p:nvPr>
            <p:ph sz="half" idx="1"/>
          </p:nvPr>
        </p:nvSpPr>
        <p:spPr>
          <a:xfrm>
            <a:off x="395536" y="1124745"/>
            <a:ext cx="4038600" cy="4525963"/>
          </a:xfrm>
        </p:spPr>
        <p:txBody>
          <a:bodyPr>
            <a:normAutofit/>
          </a:bodyPr>
          <a:lstStyle/>
          <a:p>
            <a:r>
              <a:rPr lang="tr-TR" sz="1800" dirty="0"/>
              <a:t>OYUN, OKUMA-YAZMA ETKİNLİĞİ</a:t>
            </a:r>
          </a:p>
          <a:p>
            <a:r>
              <a:rPr lang="tr-TR" sz="1600" dirty="0"/>
              <a:t>Penguen yapımı için malzemeler hazırlanır. Beyaz karton bardak, siyah sulu boya yada parmak boyasıyla boyanır. Kuruduktan sonra turuncu kağıttan ayakları ve gagası kesilip yapıştırılır. Düğmeden gözleri yapılır. </a:t>
            </a:r>
          </a:p>
          <a:p>
            <a:endParaRPr lang="tr-TR" sz="1600" dirty="0"/>
          </a:p>
          <a:p>
            <a:endParaRPr lang="tr-TR" sz="1600" dirty="0"/>
          </a:p>
        </p:txBody>
      </p:sp>
      <p:sp>
        <p:nvSpPr>
          <p:cNvPr id="4" name="3 İçerik Yer Tutucusu"/>
          <p:cNvSpPr>
            <a:spLocks noGrp="1"/>
          </p:cNvSpPr>
          <p:nvPr>
            <p:ph sz="half" idx="2"/>
          </p:nvPr>
        </p:nvSpPr>
        <p:spPr>
          <a:xfrm>
            <a:off x="4572000" y="1124745"/>
            <a:ext cx="4038600" cy="4525963"/>
          </a:xfrm>
        </p:spPr>
        <p:txBody>
          <a:bodyPr>
            <a:normAutofit/>
          </a:bodyPr>
          <a:lstStyle/>
          <a:p>
            <a:r>
              <a:rPr lang="tr-TR" sz="1600" dirty="0"/>
              <a:t>Penguen yarışı oyunu için aile bireyleri iki gruba ayrılır. Penguen gibi yürüme ve koşma yarışı yapacakları söylenir. Grubun başındaki bireylere balon verilir. Bacaklarının arasına sıkıştırarak düşürmeden hızlıca yürümeleri istenir. Hedefe varınca balonu eline alıp koşarak geri gelir. Ve sıradaki oyuncuya balonu verir. Balonu getiren grup yarışı kazanır. </a:t>
            </a:r>
          </a:p>
          <a:p>
            <a:r>
              <a:rPr lang="tr-TR" sz="1600" dirty="0">
                <a:hlinkClick r:id="rId2"/>
              </a:rPr>
              <a:t>https://www.liveworksheets.com/fj1307546vz</a:t>
            </a:r>
            <a:endParaRPr lang="tr-TR" sz="1600" dirty="0"/>
          </a:p>
          <a:p>
            <a:r>
              <a:rPr lang="tr-TR" sz="1600"/>
              <a:t>Veli rehberliğinde su doku çalışması yapılır. </a:t>
            </a:r>
            <a:endParaRPr lang="tr-TR" sz="1600" dirty="0"/>
          </a:p>
        </p:txBody>
      </p:sp>
      <p:pic>
        <p:nvPicPr>
          <p:cNvPr id="17412" name="Picture 4"/>
          <p:cNvPicPr>
            <a:picLocks noChangeAspect="1" noChangeArrowheads="1"/>
          </p:cNvPicPr>
          <p:nvPr/>
        </p:nvPicPr>
        <p:blipFill>
          <a:blip r:embed="rId3" cstate="print"/>
          <a:srcRect/>
          <a:stretch>
            <a:fillRect/>
          </a:stretch>
        </p:blipFill>
        <p:spPr bwMode="auto">
          <a:xfrm>
            <a:off x="683568" y="3140969"/>
            <a:ext cx="1944216" cy="254692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25000">
              <a:srgbClr val="FF6633"/>
            </a:gs>
            <a:gs pos="50000">
              <a:srgbClr val="FFFF00"/>
            </a:gs>
            <a:gs pos="75000">
              <a:srgbClr val="01A78F"/>
            </a:gs>
            <a:gs pos="100000">
              <a:srgbClr val="3366FF"/>
            </a:gs>
          </a:gsLst>
          <a:lin ang="72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3600" dirty="0"/>
              <a:t>6 Ocak Çarşamba</a:t>
            </a:r>
          </a:p>
        </p:txBody>
      </p:sp>
      <p:sp>
        <p:nvSpPr>
          <p:cNvPr id="3" name="2 İçerik Yer Tutucusu"/>
          <p:cNvSpPr>
            <a:spLocks noGrp="1"/>
          </p:cNvSpPr>
          <p:nvPr>
            <p:ph sz="half" idx="1"/>
          </p:nvPr>
        </p:nvSpPr>
        <p:spPr>
          <a:xfrm>
            <a:off x="395536" y="1052737"/>
            <a:ext cx="4038600" cy="5472608"/>
          </a:xfrm>
        </p:spPr>
        <p:txBody>
          <a:bodyPr>
            <a:normAutofit/>
          </a:bodyPr>
          <a:lstStyle/>
          <a:p>
            <a:r>
              <a:rPr lang="tr-TR" sz="1600" dirty="0"/>
              <a:t>Güne sağlıklı ve enerjik başlamak için hareketli bir müzik eşliğinde sabah sporumuzu yapıyoruz.</a:t>
            </a:r>
          </a:p>
          <a:p>
            <a:r>
              <a:rPr lang="tr-TR" sz="1600" dirty="0">
                <a:hlinkClick r:id="rId2"/>
              </a:rPr>
              <a:t>https://www.youtube.com/watch?v=G2_jen23Kfk</a:t>
            </a:r>
            <a:endParaRPr lang="tr-TR" sz="1600" dirty="0"/>
          </a:p>
          <a:p>
            <a:r>
              <a:rPr lang="tr-TR" sz="1600" dirty="0"/>
              <a:t>MATEMATİK-TÜRKÇE-SANAT ETKİNLİĞİ</a:t>
            </a:r>
          </a:p>
          <a:p>
            <a:r>
              <a:rPr lang="tr-TR" sz="1600" dirty="0"/>
              <a:t>Veli elinde 6 tane oyuncakla girer ve çocuğun dikkatini çekmeye çalışır. Birlikte oyuncaklar sayılır. Çocuktan 6 tane parmağını göstermesi ve 6 tane nesneyi bulup getirmesi istenir. 5 parmağımıza 1 parmak daha eklersek 6 olur diyerek parmaklarla matematik çalışması yapılır. </a:t>
            </a:r>
          </a:p>
          <a:p>
            <a:r>
              <a:rPr lang="tr-TR" sz="1600" dirty="0"/>
              <a:t>6 isimli tekerleme birlikte söylenir. </a:t>
            </a:r>
          </a:p>
          <a:p>
            <a:r>
              <a:rPr lang="tr-TR" sz="1600" dirty="0"/>
              <a:t>1’dir 1</a:t>
            </a:r>
          </a:p>
          <a:p>
            <a:r>
              <a:rPr lang="tr-TR" sz="1600" dirty="0"/>
              <a:t>2’dir 2 kurnaz tilki</a:t>
            </a:r>
          </a:p>
          <a:p>
            <a:r>
              <a:rPr lang="tr-TR" sz="1600" dirty="0"/>
              <a:t>3’tür 3 söylemesi güç</a:t>
            </a:r>
          </a:p>
          <a:p>
            <a:r>
              <a:rPr lang="tr-TR" sz="1600" dirty="0"/>
              <a:t>4’tür 4 kuş gibi öt</a:t>
            </a:r>
          </a:p>
          <a:p>
            <a:r>
              <a:rPr lang="tr-TR" sz="1600" dirty="0"/>
              <a:t>5’tir 5 aldım bir eş</a:t>
            </a:r>
          </a:p>
          <a:p>
            <a:r>
              <a:rPr lang="tr-TR" sz="1600" dirty="0"/>
              <a:t>6’dır 6 yaptım kahvaltı</a:t>
            </a:r>
          </a:p>
          <a:p>
            <a:endParaRPr lang="tr-TR" sz="1600" dirty="0"/>
          </a:p>
        </p:txBody>
      </p:sp>
      <p:sp>
        <p:nvSpPr>
          <p:cNvPr id="4" name="3 İçerik Yer Tutucusu"/>
          <p:cNvSpPr>
            <a:spLocks noGrp="1"/>
          </p:cNvSpPr>
          <p:nvPr>
            <p:ph sz="half" idx="2"/>
          </p:nvPr>
        </p:nvSpPr>
        <p:spPr>
          <a:xfrm>
            <a:off x="4644008" y="1124744"/>
            <a:ext cx="4038600" cy="5400600"/>
          </a:xfrm>
        </p:spPr>
        <p:txBody>
          <a:bodyPr>
            <a:normAutofit/>
          </a:bodyPr>
          <a:lstStyle/>
          <a:p>
            <a:r>
              <a:rPr lang="tr-TR" sz="1600" dirty="0"/>
              <a:t>Ardından  6 rakamıyla ilgili video istenir.</a:t>
            </a:r>
          </a:p>
          <a:p>
            <a:r>
              <a:rPr lang="tr-TR" sz="1600" dirty="0">
                <a:hlinkClick r:id="rId3"/>
              </a:rPr>
              <a:t>https://www.youtube.com/watch?v=ZaEA1D7htuk</a:t>
            </a:r>
            <a:endParaRPr lang="tr-TR" sz="1600" dirty="0"/>
          </a:p>
          <a:p>
            <a:r>
              <a:rPr lang="tr-TR" sz="1600" dirty="0"/>
              <a:t>Veli A4 kağıdına büyükçe bir 6 rakamı çizer .Çocuğun renkli peçeteleri küçük parçalar halinde kopartıp avucunda yuvarlaması sağlanır. Sonra 6 rakamının çizgisi üzerine yapıştırması istenir. </a:t>
            </a:r>
          </a:p>
          <a:p>
            <a:endParaRPr lang="tr-TR" sz="1600" dirty="0"/>
          </a:p>
        </p:txBody>
      </p:sp>
      <p:pic>
        <p:nvPicPr>
          <p:cNvPr id="1027" name="Picture 3" descr="C:\Users\Administrator\Desktop\istockphoto-958735904-1024x1024.jpg"/>
          <p:cNvPicPr>
            <a:picLocks noChangeAspect="1" noChangeArrowheads="1"/>
          </p:cNvPicPr>
          <p:nvPr/>
        </p:nvPicPr>
        <p:blipFill>
          <a:blip r:embed="rId4" cstate="print"/>
          <a:srcRect/>
          <a:stretch>
            <a:fillRect/>
          </a:stretch>
        </p:blipFill>
        <p:spPr bwMode="auto">
          <a:xfrm>
            <a:off x="5580112" y="3501009"/>
            <a:ext cx="2880320" cy="28803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17999">
              <a:srgbClr val="99CCFF"/>
            </a:gs>
            <a:gs pos="36000">
              <a:srgbClr val="9966FF"/>
            </a:gs>
            <a:gs pos="61000">
              <a:srgbClr val="CC99FF"/>
            </a:gs>
            <a:gs pos="82001">
              <a:srgbClr val="99CCFF"/>
            </a:gs>
            <a:gs pos="100000">
              <a:srgbClr val="CCCCFF"/>
            </a:gs>
          </a:gsLst>
          <a:lin ang="7200000" scaled="0"/>
        </a:gra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9"/>
            <a:ext cx="8229600" cy="850106"/>
          </a:xfrm>
        </p:spPr>
        <p:txBody>
          <a:bodyPr>
            <a:normAutofit/>
          </a:bodyPr>
          <a:lstStyle/>
          <a:p>
            <a:r>
              <a:rPr lang="tr-TR" sz="3600" dirty="0"/>
              <a:t>6 Ocak Çarşamba</a:t>
            </a:r>
          </a:p>
        </p:txBody>
      </p:sp>
      <p:sp>
        <p:nvSpPr>
          <p:cNvPr id="3" name="2 İçerik Yer Tutucusu"/>
          <p:cNvSpPr>
            <a:spLocks noGrp="1"/>
          </p:cNvSpPr>
          <p:nvPr>
            <p:ph sz="half" idx="1"/>
          </p:nvPr>
        </p:nvSpPr>
        <p:spPr>
          <a:xfrm>
            <a:off x="467544" y="1124745"/>
            <a:ext cx="4038600" cy="4525963"/>
          </a:xfrm>
        </p:spPr>
        <p:txBody>
          <a:bodyPr>
            <a:normAutofit/>
          </a:bodyPr>
          <a:lstStyle/>
          <a:p>
            <a:r>
              <a:rPr lang="tr-TR" sz="1600" dirty="0"/>
              <a:t>OKUMA-YAZMA HAZIRLIK- OYUN ETK.</a:t>
            </a:r>
          </a:p>
          <a:p>
            <a:r>
              <a:rPr lang="tr-TR" sz="1600" dirty="0"/>
              <a:t>Çocuğun masaya geçmesi sağlanır. El Ele 2 kitabından </a:t>
            </a:r>
            <a:r>
              <a:rPr lang="tr-TR" sz="1600" dirty="0" err="1"/>
              <a:t>syf</a:t>
            </a:r>
            <a:r>
              <a:rPr lang="tr-TR" sz="1600" dirty="0"/>
              <a:t>. 22, 23 ve 24teki “6 rakamı ile ilgili” çalışma yapılır.</a:t>
            </a:r>
          </a:p>
          <a:p>
            <a:r>
              <a:rPr lang="tr-TR" sz="1600" dirty="0"/>
              <a:t>“Kulaktan kulağa” isimli oyun için uygun olan aile üyeleri salonda toplanır. Oyunun kuralları anlatılır. Bireyler yan yana otururlar. En baştaki birey hemen yanındakinin kulağına diğerlerinin duymayacağı bir sesle bir cümle söyler. O da yanındakinin kulağına aynı şekilde söyler. Her birey anladığı cümleyi yanındakinin kulağına söyler. En son bireye ne anladığı sorulur. Cümle yanlış anlaşıldıysa eğer kimin yanlış söylediği tespit edilir.</a:t>
            </a:r>
          </a:p>
          <a:p>
            <a:endParaRPr lang="tr-TR" sz="1600" dirty="0"/>
          </a:p>
        </p:txBody>
      </p:sp>
      <p:sp>
        <p:nvSpPr>
          <p:cNvPr id="4" name="3 İçerik Yer Tutucusu"/>
          <p:cNvSpPr>
            <a:spLocks noGrp="1"/>
          </p:cNvSpPr>
          <p:nvPr>
            <p:ph sz="half" idx="2"/>
          </p:nvPr>
        </p:nvSpPr>
        <p:spPr>
          <a:xfrm>
            <a:off x="4572000" y="1196753"/>
            <a:ext cx="4038600" cy="4525963"/>
          </a:xfrm>
        </p:spPr>
        <p:txBody>
          <a:bodyPr/>
          <a:lstStyle/>
          <a:p>
            <a:r>
              <a:rPr lang="tr-TR" dirty="0">
                <a:hlinkClick r:id="rId2"/>
              </a:rPr>
              <a:t>https://www.liveworksheets.com/xa1454503ah</a:t>
            </a:r>
            <a:endParaRPr lang="tr-TR" dirty="0"/>
          </a:p>
          <a:p>
            <a:r>
              <a:rPr lang="tr-TR" sz="1600" dirty="0"/>
              <a:t>6 rakamı ile ilgili çalışma yapılır.</a:t>
            </a:r>
          </a:p>
        </p:txBody>
      </p:sp>
      <p:pic>
        <p:nvPicPr>
          <p:cNvPr id="2051" name="Picture 3" descr="C:\Users\Administrator\Desktop\unnamed.gif"/>
          <p:cNvPicPr>
            <a:picLocks noChangeAspect="1" noChangeArrowheads="1"/>
          </p:cNvPicPr>
          <p:nvPr/>
        </p:nvPicPr>
        <p:blipFill>
          <a:blip r:embed="rId3" cstate="print"/>
          <a:srcRect/>
          <a:stretch>
            <a:fillRect/>
          </a:stretch>
        </p:blipFill>
        <p:spPr bwMode="auto">
          <a:xfrm>
            <a:off x="5508104" y="2492896"/>
            <a:ext cx="2146548" cy="357758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3600" dirty="0"/>
              <a:t>7 Ocak Perşembe</a:t>
            </a:r>
          </a:p>
        </p:txBody>
      </p:sp>
      <p:sp>
        <p:nvSpPr>
          <p:cNvPr id="3" name="2 İçerik Yer Tutucusu"/>
          <p:cNvSpPr>
            <a:spLocks noGrp="1"/>
          </p:cNvSpPr>
          <p:nvPr>
            <p:ph sz="half" idx="1"/>
          </p:nvPr>
        </p:nvSpPr>
        <p:spPr/>
        <p:txBody>
          <a:bodyPr>
            <a:normAutofit fontScale="92500" lnSpcReduction="10000"/>
          </a:bodyPr>
          <a:lstStyle/>
          <a:p>
            <a:r>
              <a:rPr lang="tr-TR" sz="1600" dirty="0"/>
              <a:t>Güne enerjik ve zinde başlamak için uygun olan aile bireyleriyle birlikte sabah sporu yapılır.</a:t>
            </a:r>
          </a:p>
          <a:p>
            <a:r>
              <a:rPr lang="tr-TR" sz="1600" dirty="0">
                <a:hlinkClick r:id="rId3"/>
              </a:rPr>
              <a:t>https://www.youtube.com/watch?v=ra82smHyD-c</a:t>
            </a:r>
            <a:endParaRPr lang="tr-TR" sz="1600" dirty="0"/>
          </a:p>
          <a:p>
            <a:r>
              <a:rPr lang="tr-TR" sz="1600" dirty="0"/>
              <a:t>MATEMATİK-OKUMA-YAZMA-SANAT ETK.</a:t>
            </a:r>
          </a:p>
          <a:p>
            <a:r>
              <a:rPr lang="tr-TR" sz="1600" dirty="0"/>
              <a:t>Veli masaya bir tabak mandalina koyar ve çocuğun dikkatini çeker. Bu meyvenin adı, rengi tadı nasıldı diye sorar. Ve “mandalinamdan kaç dilim çıktı” etkinliği için çocuğun bir tane mandalina soyması istenir. A4 kağıdı ve boya kalemleri verilir. Çocuğun kağıda bir mandalina resmi çizmesi için yardımcı olunur. Çocuk soyduğu mandalinanın dilimlerini sayar ve sayısını söyler. Sayı kadar mandalina dilimi boyar. Çocuk bir mandalina daha soyar ve aynı şekilde sayı kadar dilim boyar. Etkinlik sonunda mandalinalar yenir.</a:t>
            </a:r>
          </a:p>
        </p:txBody>
      </p:sp>
      <p:sp>
        <p:nvSpPr>
          <p:cNvPr id="4" name="3 İçerik Yer Tutucusu"/>
          <p:cNvSpPr>
            <a:spLocks noGrp="1"/>
          </p:cNvSpPr>
          <p:nvPr>
            <p:ph sz="half" idx="2"/>
          </p:nvPr>
        </p:nvSpPr>
        <p:spPr/>
        <p:txBody>
          <a:bodyPr>
            <a:normAutofit fontScale="92500" lnSpcReduction="10000"/>
          </a:bodyPr>
          <a:lstStyle/>
          <a:p>
            <a:r>
              <a:rPr lang="tr-TR" sz="1600" dirty="0">
                <a:hlinkClick r:id="rId4"/>
              </a:rPr>
              <a:t>https://www.liveworksheets.com/uj1261399gn</a:t>
            </a:r>
            <a:endParaRPr lang="tr-TR" sz="1600" dirty="0"/>
          </a:p>
          <a:p>
            <a:r>
              <a:rPr lang="tr-TR" sz="1600" dirty="0"/>
              <a:t>“Az-çok kavramıyla” ilgili çalışma veli rehberliğinde yapılır. Veli A4 kağıdına mandalina resmi çizer. Çocuğa yapıştırıcı ve turuncu renkli kağıt yada peçete verir. Çocuk bunları küçük parçalar halinde kopartıp mandalinanın üzerine yapıştırır. Etkinlik yırtma yapıştırma tekniğiyle tamamlanır.</a:t>
            </a:r>
          </a:p>
          <a:p>
            <a:endParaRPr lang="tr-TR" sz="1600" dirty="0"/>
          </a:p>
          <a:p>
            <a:endParaRPr lang="tr-TR" dirty="0"/>
          </a:p>
        </p:txBody>
      </p:sp>
      <p:pic>
        <p:nvPicPr>
          <p:cNvPr id="3074" name="Picture 2" descr="C:\Users\Administrator\Desktop\8db5a1c2e71caa0d6f8e98e3c136ccdc.jpg"/>
          <p:cNvPicPr>
            <a:picLocks noChangeAspect="1" noChangeArrowheads="1"/>
          </p:cNvPicPr>
          <p:nvPr/>
        </p:nvPicPr>
        <p:blipFill>
          <a:blip r:embed="rId5" cstate="print"/>
          <a:srcRect/>
          <a:stretch>
            <a:fillRect/>
          </a:stretch>
        </p:blipFill>
        <p:spPr bwMode="auto">
          <a:xfrm>
            <a:off x="5364088" y="3933057"/>
            <a:ext cx="2888027" cy="21660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9"/>
            <a:ext cx="8229600" cy="850106"/>
          </a:xfrm>
        </p:spPr>
        <p:txBody>
          <a:bodyPr>
            <a:normAutofit/>
          </a:bodyPr>
          <a:lstStyle/>
          <a:p>
            <a:r>
              <a:rPr lang="tr-TR" sz="3600" dirty="0"/>
              <a:t>7 Ocak Perşembe</a:t>
            </a:r>
          </a:p>
        </p:txBody>
      </p:sp>
      <p:sp>
        <p:nvSpPr>
          <p:cNvPr id="3" name="2 İçerik Yer Tutucusu"/>
          <p:cNvSpPr>
            <a:spLocks noGrp="1"/>
          </p:cNvSpPr>
          <p:nvPr>
            <p:ph sz="half" idx="1"/>
          </p:nvPr>
        </p:nvSpPr>
        <p:spPr>
          <a:xfrm>
            <a:off x="457200" y="1052737"/>
            <a:ext cx="4038600" cy="5073427"/>
          </a:xfrm>
        </p:spPr>
        <p:txBody>
          <a:bodyPr>
            <a:normAutofit/>
          </a:bodyPr>
          <a:lstStyle/>
          <a:p>
            <a:r>
              <a:rPr lang="tr-TR" sz="1600" dirty="0"/>
              <a:t>FEN VE MÜZİK ETKİNLİĞİ</a:t>
            </a:r>
          </a:p>
          <a:p>
            <a:r>
              <a:rPr lang="tr-TR" sz="1600" dirty="0"/>
              <a:t>Batmayan mandalina deneyi için bir tane soyulmuş bir tanede kabuklu mandalina derin ve şeffaf bir su kabı hazırlanır. Su dolu bir kaba önce soyulmuş bir mandalina atılır ve suya battığı görülür. Sonra kabuklu mandalina suya atılır. Ve batmadığı görülür. Parmakla bastırılıp batırmaya çalışılır ve tekrar su yüzüne çıktığı görülür bunun nedeni açıklanır. </a:t>
            </a:r>
          </a:p>
          <a:p>
            <a:endParaRPr lang="tr-TR" sz="1600" dirty="0"/>
          </a:p>
          <a:p>
            <a:endParaRPr lang="tr-TR" sz="1600" dirty="0"/>
          </a:p>
        </p:txBody>
      </p:sp>
      <p:sp>
        <p:nvSpPr>
          <p:cNvPr id="4" name="3 İçerik Yer Tutucusu"/>
          <p:cNvSpPr>
            <a:spLocks noGrp="1"/>
          </p:cNvSpPr>
          <p:nvPr>
            <p:ph sz="half" idx="2"/>
          </p:nvPr>
        </p:nvSpPr>
        <p:spPr>
          <a:xfrm>
            <a:off x="4648200" y="1052737"/>
            <a:ext cx="4038600" cy="5073427"/>
          </a:xfrm>
        </p:spPr>
        <p:txBody>
          <a:bodyPr>
            <a:normAutofit/>
          </a:bodyPr>
          <a:lstStyle/>
          <a:p>
            <a:r>
              <a:rPr lang="tr-TR" sz="1600" dirty="0"/>
              <a:t>“Mandalinanın  kabuğu, içerisinde sıkışıp kalmış hava kabarcıklarıyla doludur. Bu kabuklu mandalinanın  büyüklüğüne göre daha hafif olmasına yol açar. Kabuğu ve kabuğun içindeki hava kabarcıkları olmayınca mandalina , büyüklüğüne göre daha ağır hale gelir. Yani kabuklu  mandalinanın  yoğunluğu, kabuksuz mandalinanın  yoğunluğundan azdır. Bu nedenle kabuklu mandalina  yoğunluğu az olduğu için su yüzeyinde yüzerken, kabuğu soyulan mandalina  yoğunluğu fazla olduğu için suyun dibine doğru ilerler ve batar. Gemiler de bu şekilde yoğunluklarını azaltarak yüzeyde kalırlar </a:t>
            </a:r>
            <a:r>
              <a:rPr lang="tr-TR" sz="1600" b="1" u="sng" dirty="0"/>
              <a:t>“ </a:t>
            </a:r>
            <a:r>
              <a:rPr lang="tr-TR" sz="1600" dirty="0"/>
              <a:t>der.</a:t>
            </a:r>
          </a:p>
          <a:p>
            <a:r>
              <a:rPr lang="tr-TR" sz="1600" dirty="0"/>
              <a:t>Ardından “meyveler” isimli şarkı birlikte dinlenir ve söylenir.</a:t>
            </a:r>
          </a:p>
          <a:p>
            <a:r>
              <a:rPr lang="tr-TR" sz="1600" dirty="0">
                <a:hlinkClick r:id="rId3"/>
              </a:rPr>
              <a:t>https://www.youtube.com/watch?v=BIVt22AQJaA</a:t>
            </a:r>
            <a:endParaRPr lang="tr-TR" sz="1600" dirty="0"/>
          </a:p>
          <a:p>
            <a:endParaRPr lang="tr-TR" sz="1600" dirty="0"/>
          </a:p>
        </p:txBody>
      </p:sp>
      <p:pic>
        <p:nvPicPr>
          <p:cNvPr id="4098" name="Picture 2" descr="C:\Users\Administrator\Desktop\27286000-68fae5.jpg"/>
          <p:cNvPicPr>
            <a:picLocks noChangeAspect="1" noChangeArrowheads="1"/>
          </p:cNvPicPr>
          <p:nvPr/>
        </p:nvPicPr>
        <p:blipFill>
          <a:blip r:embed="rId4" cstate="print"/>
          <a:srcRect/>
          <a:stretch>
            <a:fillRect/>
          </a:stretch>
        </p:blipFill>
        <p:spPr bwMode="auto">
          <a:xfrm>
            <a:off x="1187624" y="3717033"/>
            <a:ext cx="2651744" cy="2651744"/>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1438</Words>
  <Application>Microsoft Office PowerPoint</Application>
  <PresentationFormat>Ekran Gösterisi (4:3)</PresentationFormat>
  <Paragraphs>140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4 – 8  OCAK 2021 </vt:lpstr>
      <vt:lpstr>4 Ocak Pazartesi</vt:lpstr>
      <vt:lpstr>4 Ocak Pazartesi</vt:lpstr>
      <vt:lpstr>5 Ocak Salı</vt:lpstr>
      <vt:lpstr>5 Ocak Salı</vt:lpstr>
      <vt:lpstr>6 Ocak Çarşamba</vt:lpstr>
      <vt:lpstr>6 Ocak Çarşamba</vt:lpstr>
      <vt:lpstr>7 Ocak Perşembe</vt:lpstr>
      <vt:lpstr>7 Ocak Perşembe</vt:lpstr>
      <vt:lpstr>8 Ocak Cuma</vt:lpstr>
      <vt:lpstr>8 Ocak Cuma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Administrator</dc:creator>
  <cp:lastModifiedBy>SELCUK MEM</cp:lastModifiedBy>
  <cp:revision>23</cp:revision>
  <dcterms:created xsi:type="dcterms:W3CDTF">2020-12-26T12:16:59Z</dcterms:created>
  <dcterms:modified xsi:type="dcterms:W3CDTF">2021-01-11T11:37:10Z</dcterms:modified>
</cp:coreProperties>
</file>